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301" r:id="rId2"/>
    <p:sldId id="265" r:id="rId3"/>
    <p:sldId id="586" r:id="rId4"/>
    <p:sldId id="610" r:id="rId5"/>
    <p:sldId id="632" r:id="rId6"/>
    <p:sldId id="633" r:id="rId7"/>
    <p:sldId id="634" r:id="rId8"/>
    <p:sldId id="635" r:id="rId9"/>
    <p:sldId id="636" r:id="rId10"/>
    <p:sldId id="637" r:id="rId11"/>
    <p:sldId id="589" r:id="rId12"/>
    <p:sldId id="611" r:id="rId13"/>
    <p:sldId id="612" r:id="rId14"/>
    <p:sldId id="613" r:id="rId15"/>
    <p:sldId id="587" r:id="rId16"/>
    <p:sldId id="615" r:id="rId17"/>
    <p:sldId id="614" r:id="rId18"/>
  </p:sldIdLst>
  <p:sldSz cx="12192000" cy="6858000"/>
  <p:notesSz cx="6858000" cy="9144000"/>
  <p:embeddedFontLst>
    <p:embeddedFont>
      <p:font typeface="Cambria" panose="02040503050406030204" pitchFamily="18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Lato Light" panose="020F0302020204030204" pitchFamily="34" charset="0"/>
      <p:regular r:id="rId29"/>
      <p:bold r:id="rId30"/>
      <p:italic r:id="rId31"/>
      <p:boldItalic r:id="rId32"/>
    </p:embeddedFont>
    <p:embeddedFont>
      <p:font typeface="Roboto Slab" pitchFamily="2" charset="0"/>
      <p:regular r:id="rId33"/>
      <p:bold r:id="rId34"/>
    </p:embeddedFont>
  </p:embeddedFontLst>
  <p:custDataLst>
    <p:tags r:id="rId35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71"/>
    <p:restoredTop sz="96327"/>
  </p:normalViewPr>
  <p:slideViewPr>
    <p:cSldViewPr snapToGrid="0">
      <p:cViewPr varScale="1">
        <p:scale>
          <a:sx n="113" d="100"/>
          <a:sy n="113" d="100"/>
        </p:scale>
        <p:origin x="2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gs" Target="tags/tag1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44418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8619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3352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765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6604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85250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0163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683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765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035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1047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988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91525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3900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13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_Red">
  <p:cSld name="3_Title Only_Red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80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20.png"/><Relationship Id="rId4" Type="http://schemas.openxmlformats.org/officeDocument/2006/relationships/image" Target="../media/image19.gif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1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Regression Basics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X Matrix (Design Matrix)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786923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LR a column of 1s is added to the X Matrix to estimate the y-intercept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45CD51-E67E-A20A-319B-09F07988FB6C}"/>
              </a:ext>
            </a:extLst>
          </p:cNvPr>
          <p:cNvSpPr/>
          <p:nvPr/>
        </p:nvSpPr>
        <p:spPr>
          <a:xfrm rot="5400000">
            <a:off x="3000934" y="3826039"/>
            <a:ext cx="275254" cy="4114800"/>
          </a:xfrm>
          <a:prstGeom prst="rightBrace">
            <a:avLst>
              <a:gd name="adj1" fmla="val 0"/>
              <a:gd name="adj2" fmla="val 50000"/>
            </a:avLst>
          </a:prstGeom>
          <a:noFill/>
          <a:ln w="25400" cap="flat" cmpd="sng" algn="ctr">
            <a:solidFill>
              <a:srgbClr val="00697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60A4C2D-7E0E-7AD2-2BC6-9F80953F0B08}"/>
              </a:ext>
            </a:extLst>
          </p:cNvPr>
          <p:cNvSpPr/>
          <p:nvPr/>
        </p:nvSpPr>
        <p:spPr>
          <a:xfrm>
            <a:off x="2435063" y="6092244"/>
            <a:ext cx="22188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Independent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(with no singularities)</a:t>
            </a:r>
          </a:p>
        </p:txBody>
      </p:sp>
      <p:pic>
        <p:nvPicPr>
          <p:cNvPr id="16" name="Picture" descr="Data set 1">
            <a:extLst>
              <a:ext uri="{FF2B5EF4-FFF2-40B4-BE49-F238E27FC236}">
                <a16:creationId xmlns:a16="http://schemas.microsoft.com/office/drawing/2014/main" id="{8F3106D8-B72A-78CB-A346-30738A82EDF3}"/>
              </a:ext>
            </a:extLst>
          </p:cNvPr>
          <p:cNvPicPr/>
          <p:nvPr/>
        </p:nvPicPr>
        <p:blipFill rotWithShape="1">
          <a:blip r:embed="rId3"/>
          <a:srcRect l="32736"/>
          <a:stretch/>
        </p:blipFill>
        <p:spPr bwMode="auto">
          <a:xfrm>
            <a:off x="2798913" y="2810726"/>
            <a:ext cx="2504209" cy="27787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graphicFrame>
        <p:nvGraphicFramePr>
          <p:cNvPr id="17" name="Table 6">
            <a:extLst>
              <a:ext uri="{FF2B5EF4-FFF2-40B4-BE49-F238E27FC236}">
                <a16:creationId xmlns:a16="http://schemas.microsoft.com/office/drawing/2014/main" id="{11CB8280-243D-E49F-4BB4-026693B58938}"/>
              </a:ext>
            </a:extLst>
          </p:cNvPr>
          <p:cNvGraphicFramePr>
            <a:graphicFrameLocks noGrp="1"/>
          </p:cNvGraphicFramePr>
          <p:nvPr/>
        </p:nvGraphicFramePr>
        <p:xfrm>
          <a:off x="980504" y="2819960"/>
          <a:ext cx="1818409" cy="2769496"/>
        </p:xfrm>
        <a:graphic>
          <a:graphicData uri="http://schemas.openxmlformats.org/drawingml/2006/table">
            <a:tbl>
              <a:tblPr firstRow="1" bandRow="1"/>
              <a:tblGrid>
                <a:gridCol w="1818409">
                  <a:extLst>
                    <a:ext uri="{9D8B030D-6E8A-4147-A177-3AD203B41FA5}">
                      <a16:colId xmlns:a16="http://schemas.microsoft.com/office/drawing/2014/main" val="1171645427"/>
                    </a:ext>
                  </a:extLst>
                </a:gridCol>
              </a:tblGrid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1" i="0" u="none" strike="noStrike" cap="none">
                          <a:solidFill>
                            <a:schemeClr val="lt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intercept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1754384"/>
                  </a:ext>
                </a:extLst>
              </a:tr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4646365"/>
                  </a:ext>
                </a:extLst>
              </a:tr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3539"/>
                  </a:ext>
                </a:extLst>
              </a:tr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209859"/>
                  </a:ext>
                </a:extLst>
              </a:tr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062114"/>
                  </a:ext>
                </a:extLst>
              </a:tr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6031353"/>
                  </a:ext>
                </a:extLst>
              </a:tr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9336568"/>
                  </a:ext>
                </a:extLst>
              </a:tr>
              <a:tr h="346187">
                <a:tc>
                  <a:txBody>
                    <a:bodyPr/>
                    <a:lstStyle>
                      <a:lvl1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1pPr>
                      <a:lvl2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2pPr>
                      <a:lvl3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3pPr>
                      <a:lvl4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4pPr>
                      <a:lvl5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5pPr>
                      <a:lvl6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6pPr>
                      <a:lvl7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7pPr>
                      <a:lvl8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8pPr>
                      <a:lvl9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defRPr sz="1400" b="0" i="0" u="none" strike="noStrike" cap="none">
                          <a:solidFill>
                            <a:schemeClr val="dk1"/>
                          </a:solidFill>
                          <a:latin typeface="Calibri"/>
                          <a:sym typeface="Arial"/>
                        </a:defRPr>
                      </a:lvl9pPr>
                    </a:lstStyle>
                    <a:p>
                      <a:r>
                        <a:rPr lang="en-US" sz="1600" dirty="0"/>
                        <a:t>1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971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7492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869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Method of Least Squares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least-squares estimates are obtained by selecting the estimates that minimize SSE.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BC3BA-642A-1E2E-7D3A-1C3BE3A4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11" y="2747217"/>
            <a:ext cx="3364638" cy="1007683"/>
          </a:xfrm>
          <a:prstGeom prst="rect">
            <a:avLst/>
          </a:prstGeom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2066F657-9DF8-2509-643A-C3F4835B3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571" y="4010478"/>
            <a:ext cx="4020459" cy="22615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4E3A4F-BF6E-C720-4C24-7A6E667AF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363" y="2925581"/>
            <a:ext cx="4778190" cy="3678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F6A320-11EF-7718-820F-656BE599869F}"/>
                  </a:ext>
                </a:extLst>
              </p:cNvPr>
              <p:cNvSpPr txBox="1"/>
              <p:nvPr/>
            </p:nvSpPr>
            <p:spPr>
              <a:xfrm>
                <a:off x="9519814" y="4832883"/>
                <a:ext cx="2474259" cy="384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acc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8F6A320-11EF-7718-820F-656BE5998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9814" y="4832883"/>
                <a:ext cx="2474259" cy="38420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C1D37AA-73CF-9B09-0849-B9D7622B1BCC}"/>
              </a:ext>
            </a:extLst>
          </p:cNvPr>
          <p:cNvCxnSpPr>
            <a:cxnSpLocks/>
          </p:cNvCxnSpPr>
          <p:nvPr/>
        </p:nvCxnSpPr>
        <p:spPr>
          <a:xfrm flipH="1">
            <a:off x="8621458" y="4992000"/>
            <a:ext cx="1645023" cy="51201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5321C6-CEAE-1310-F620-413D3BF1F3D9}"/>
                  </a:ext>
                </a:extLst>
              </p:cNvPr>
              <p:cNvSpPr txBox="1"/>
              <p:nvPr/>
            </p:nvSpPr>
            <p:spPr>
              <a:xfrm>
                <a:off x="5160030" y="4187960"/>
                <a:ext cx="14433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𝑺𝑺𝑬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5321C6-CEAE-1310-F620-413D3BF1F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0030" y="4187960"/>
                <a:ext cx="144331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BDA284-3E53-5740-7936-71E056ED60F6}"/>
                  </a:ext>
                </a:extLst>
              </p:cNvPr>
              <p:cNvSpPr txBox="1"/>
              <p:nvPr/>
            </p:nvSpPr>
            <p:spPr>
              <a:xfrm>
                <a:off x="6886787" y="5853953"/>
                <a:ext cx="403412" cy="384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DBDA284-3E53-5740-7936-71E056ED60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787" y="5853953"/>
                <a:ext cx="403412" cy="3842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1E5C5E-1E9F-4763-17D4-2FEB126315FD}"/>
                  </a:ext>
                </a:extLst>
              </p:cNvPr>
              <p:cNvSpPr txBox="1"/>
              <p:nvPr/>
            </p:nvSpPr>
            <p:spPr>
              <a:xfrm>
                <a:off x="9872034" y="5969151"/>
                <a:ext cx="403412" cy="3842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𝜷</m:t>
                              </m:r>
                            </m:e>
                          </m:acc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1E5C5E-1E9F-4763-17D4-2FEB12631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2034" y="5969151"/>
                <a:ext cx="403412" cy="3842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466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Linearity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B1CBD-634F-E287-EFF8-800F3BCD870B}"/>
              </a:ext>
            </a:extLst>
          </p:cNvPr>
          <p:cNvSpPr txBox="1"/>
          <p:nvPr/>
        </p:nvSpPr>
        <p:spPr>
          <a:xfrm>
            <a:off x="951768" y="3455023"/>
            <a:ext cx="2904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LINEAR IN THE PARAMETERS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78BF71-8883-851D-5631-935FB2AC9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68" y="4136814"/>
            <a:ext cx="2641600" cy="482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A4FA79-ED52-52CF-7F58-D5EDB88D4A3B}"/>
              </a:ext>
            </a:extLst>
          </p:cNvPr>
          <p:cNvSpPr txBox="1"/>
          <p:nvPr/>
        </p:nvSpPr>
        <p:spPr>
          <a:xfrm>
            <a:off x="4664762" y="4052264"/>
            <a:ext cx="5126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✓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273FC9-912E-0979-EB11-592EF78850E0}"/>
              </a:ext>
            </a:extLst>
          </p:cNvPr>
          <p:cNvSpPr txBox="1"/>
          <p:nvPr/>
        </p:nvSpPr>
        <p:spPr>
          <a:xfrm>
            <a:off x="4648432" y="5887558"/>
            <a:ext cx="5559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✘</a:t>
            </a:r>
            <a:endParaRPr lang="en-US" sz="2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79B61-3E69-9A80-7416-931AB76D5091}"/>
              </a:ext>
            </a:extLst>
          </p:cNvPr>
          <p:cNvSpPr/>
          <p:nvPr/>
        </p:nvSpPr>
        <p:spPr>
          <a:xfrm>
            <a:off x="1462070" y="4173130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0D9F5F-9A0F-19ED-F0BD-B7364BE06AC1}"/>
              </a:ext>
            </a:extLst>
          </p:cNvPr>
          <p:cNvSpPr/>
          <p:nvPr/>
        </p:nvSpPr>
        <p:spPr>
          <a:xfrm>
            <a:off x="1901951" y="4173130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D547C9-879A-BF1D-7BCF-D62643FBFAED}"/>
              </a:ext>
            </a:extLst>
          </p:cNvPr>
          <p:cNvSpPr/>
          <p:nvPr/>
        </p:nvSpPr>
        <p:spPr>
          <a:xfrm>
            <a:off x="2587752" y="4171488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AA2247-80B5-B982-046C-3A0DB262A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768" y="4734563"/>
            <a:ext cx="3543300" cy="4572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BF736E-FAC9-DF7D-5714-ECDFE7375C24}"/>
              </a:ext>
            </a:extLst>
          </p:cNvPr>
          <p:cNvSpPr/>
          <p:nvPr/>
        </p:nvSpPr>
        <p:spPr>
          <a:xfrm>
            <a:off x="1456878" y="4771227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E1BAD1-9D26-18AE-FB87-01E02D89F57A}"/>
              </a:ext>
            </a:extLst>
          </p:cNvPr>
          <p:cNvSpPr/>
          <p:nvPr/>
        </p:nvSpPr>
        <p:spPr>
          <a:xfrm>
            <a:off x="1901951" y="4771227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062311-9D3A-94C9-CBD1-6059A929DDBC}"/>
              </a:ext>
            </a:extLst>
          </p:cNvPr>
          <p:cNvSpPr/>
          <p:nvPr/>
        </p:nvSpPr>
        <p:spPr>
          <a:xfrm>
            <a:off x="2587752" y="4773014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D4985C-CACD-3FC7-98C8-3C2E425530E8}"/>
              </a:ext>
            </a:extLst>
          </p:cNvPr>
          <p:cNvSpPr/>
          <p:nvPr/>
        </p:nvSpPr>
        <p:spPr>
          <a:xfrm>
            <a:off x="3273553" y="4771227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EA121A-EF6B-79DE-E37F-B786084F4F5A}"/>
              </a:ext>
            </a:extLst>
          </p:cNvPr>
          <p:cNvSpPr txBox="1"/>
          <p:nvPr/>
        </p:nvSpPr>
        <p:spPr>
          <a:xfrm>
            <a:off x="4664762" y="4649343"/>
            <a:ext cx="5126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✓</a:t>
            </a:r>
            <a:endParaRPr lang="en-US" sz="2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DB78C7E-ED68-66C3-CB5A-2DE65D8BE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562" y="5326851"/>
            <a:ext cx="2743200" cy="4699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C094763-CFC4-505E-6DEA-5B42659B2D83}"/>
              </a:ext>
            </a:extLst>
          </p:cNvPr>
          <p:cNvSpPr/>
          <p:nvPr/>
        </p:nvSpPr>
        <p:spPr>
          <a:xfrm>
            <a:off x="1456878" y="5370888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C81479A-73D1-EC3D-75BB-C6B601998ED4}"/>
              </a:ext>
            </a:extLst>
          </p:cNvPr>
          <p:cNvSpPr/>
          <p:nvPr/>
        </p:nvSpPr>
        <p:spPr>
          <a:xfrm>
            <a:off x="1888097" y="5370888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FB9F204-182B-F6A1-0F1B-7B8C8E7EF599}"/>
              </a:ext>
            </a:extLst>
          </p:cNvPr>
          <p:cNvSpPr/>
          <p:nvPr/>
        </p:nvSpPr>
        <p:spPr>
          <a:xfrm>
            <a:off x="2577378" y="5380487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BCEB43-F718-5DC6-8F9C-2565DD488CB4}"/>
              </a:ext>
            </a:extLst>
          </p:cNvPr>
          <p:cNvSpPr txBox="1"/>
          <p:nvPr/>
        </p:nvSpPr>
        <p:spPr>
          <a:xfrm>
            <a:off x="4664761" y="5275166"/>
            <a:ext cx="5126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✓</a:t>
            </a:r>
            <a:endParaRPr lang="en-US" sz="2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3640B20-E417-BA0F-BD35-4D0FD7955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986" y="5796751"/>
            <a:ext cx="1841500" cy="7747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51FCEE1-D915-D776-A559-3F59EDBCE439}"/>
              </a:ext>
            </a:extLst>
          </p:cNvPr>
          <p:cNvSpPr/>
          <p:nvPr/>
        </p:nvSpPr>
        <p:spPr>
          <a:xfrm>
            <a:off x="1628317" y="5822812"/>
            <a:ext cx="259780" cy="351366"/>
          </a:xfrm>
          <a:prstGeom prst="rect">
            <a:avLst/>
          </a:prstGeom>
          <a:solidFill>
            <a:schemeClr val="tx2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E67E5B-AB14-F794-9654-C10C2B039F90}"/>
              </a:ext>
            </a:extLst>
          </p:cNvPr>
          <p:cNvSpPr/>
          <p:nvPr/>
        </p:nvSpPr>
        <p:spPr>
          <a:xfrm>
            <a:off x="1505956" y="6228835"/>
            <a:ext cx="259780" cy="351366"/>
          </a:xfrm>
          <a:prstGeom prst="rect">
            <a:avLst/>
          </a:prstGeom>
          <a:solidFill>
            <a:schemeClr val="tx2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8CEEB02-6CD1-0B70-456E-048484D2E5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8284" y="3288276"/>
            <a:ext cx="5600700" cy="142240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B7F8EF-E3E5-240A-0133-6FA84D7ECAFD}"/>
              </a:ext>
            </a:extLst>
          </p:cNvPr>
          <p:cNvCxnSpPr/>
          <p:nvPr/>
        </p:nvCxnSpPr>
        <p:spPr>
          <a:xfrm flipH="1" flipV="1">
            <a:off x="6769827" y="4533654"/>
            <a:ext cx="685800" cy="748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F1303F0-FEC4-BE76-4AFB-442F57F0C803}"/>
              </a:ext>
            </a:extLst>
          </p:cNvPr>
          <p:cNvCxnSpPr>
            <a:cxnSpLocks/>
          </p:cNvCxnSpPr>
          <p:nvPr/>
        </p:nvCxnSpPr>
        <p:spPr>
          <a:xfrm flipH="1" flipV="1">
            <a:off x="7233954" y="4508842"/>
            <a:ext cx="221673" cy="772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7DF959-1A31-C2BB-9C89-95039A0BECEE}"/>
              </a:ext>
            </a:extLst>
          </p:cNvPr>
          <p:cNvCxnSpPr>
            <a:cxnSpLocks/>
          </p:cNvCxnSpPr>
          <p:nvPr/>
        </p:nvCxnSpPr>
        <p:spPr>
          <a:xfrm flipV="1">
            <a:off x="7455627" y="4521247"/>
            <a:ext cx="574964" cy="7605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CEEFE7-F0F7-8362-077C-C3F0AB8B328D}"/>
              </a:ext>
            </a:extLst>
          </p:cNvPr>
          <p:cNvCxnSpPr>
            <a:cxnSpLocks/>
          </p:cNvCxnSpPr>
          <p:nvPr/>
        </p:nvCxnSpPr>
        <p:spPr>
          <a:xfrm flipV="1">
            <a:off x="7455627" y="4508841"/>
            <a:ext cx="1937533" cy="7729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EA6B6DF-63AD-33A5-293D-9D11028E9FD6}"/>
              </a:ext>
            </a:extLst>
          </p:cNvPr>
          <p:cNvSpPr txBox="1"/>
          <p:nvPr/>
        </p:nvSpPr>
        <p:spPr>
          <a:xfrm>
            <a:off x="7136938" y="5272500"/>
            <a:ext cx="6099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PARAMETERS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Google Shape;251;p1">
                <a:extLst>
                  <a:ext uri="{FF2B5EF4-FFF2-40B4-BE49-F238E27FC236}">
                    <a16:creationId xmlns:a16="http://schemas.microsoft.com/office/drawing/2014/main" id="{29BCE3BA-8CB0-3017-375A-8976069392B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45225" y="1765185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model needs to be linear in the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Models can have quadratic and higher order terms and still be linear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2" name="Google Shape;251;p1">
                <a:extLst>
                  <a:ext uri="{FF2B5EF4-FFF2-40B4-BE49-F238E27FC236}">
                    <a16:creationId xmlns:a16="http://schemas.microsoft.com/office/drawing/2014/main" id="{29BCE3BA-8CB0-3017-375A-8976069392B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5225" y="1765185"/>
                <a:ext cx="11075633" cy="4351338"/>
              </a:xfrm>
              <a:prstGeom prst="rect">
                <a:avLst/>
              </a:prstGeom>
              <a:blipFill>
                <a:blip r:embed="rId8"/>
                <a:stretch>
                  <a:fillRect l="-916" t="-2624" r="-91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65559BC4-A982-BACD-E60A-A56E235EF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8633" y="2619008"/>
            <a:ext cx="2583915" cy="86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940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Assumptions for Inference in MLR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342900" lvl="0">
                  <a:spcBef>
                    <a:spcPts val="0"/>
                  </a:spcBef>
                  <a:spcAft>
                    <a:spcPts val="1000"/>
                  </a:spcAft>
                  <a:buFont typeface="+mj-lt"/>
                  <a:buAutoNum type="arabicPeriod"/>
                  <a:tabLst>
                    <a:tab pos="0" algn="l"/>
                  </a:tabLs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mean of the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0.</a:t>
                </a:r>
              </a:p>
              <a:p>
                <a:pPr marL="342900" lvl="0">
                  <a:spcBef>
                    <a:spcPts val="0"/>
                  </a:spcBef>
                  <a:spcAft>
                    <a:spcPts val="1000"/>
                  </a:spcAft>
                  <a:buFont typeface="+mj-lt"/>
                  <a:buAutoNum type="arabicPeriod"/>
                  <a:tabLst>
                    <a:tab pos="0" algn="l"/>
                  </a:tabLs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variance,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of the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constant</a:t>
                </a:r>
              </a:p>
              <a:p>
                <a:pPr marL="342900" lvl="0">
                  <a:spcBef>
                    <a:spcPts val="0"/>
                  </a:spcBef>
                  <a:spcAft>
                    <a:spcPts val="1000"/>
                  </a:spcAft>
                  <a:buFont typeface="+mj-lt"/>
                  <a:buAutoNum type="arabicPeriod"/>
                  <a:tabLst>
                    <a:tab pos="0" algn="l"/>
                  </a:tabLs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probability 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rPr>
                      <m:t>𝜖</m:t>
                    </m:r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is normal.</a:t>
                </a:r>
              </a:p>
              <a:p>
                <a:pPr marL="342900" lvl="0">
                  <a:spcBef>
                    <a:spcPts val="0"/>
                  </a:spcBef>
                  <a:spcAft>
                    <a:spcPts val="1000"/>
                  </a:spcAft>
                  <a:buFont typeface="+mj-lt"/>
                  <a:buAutoNum type="arabicPeriod"/>
                  <a:tabLst>
                    <a:tab pos="0" algn="l"/>
                  </a:tabLst>
                </a:pP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errors associated are independent.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343" t="-26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 descr="scatterplot3d: regression plane with residuals - Stack Overflow">
            <a:extLst>
              <a:ext uri="{FF2B5EF4-FFF2-40B4-BE49-F238E27FC236}">
                <a16:creationId xmlns:a16="http://schemas.microsoft.com/office/drawing/2014/main" id="{FE77F7DD-2D00-1280-5612-9F2A0592B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4050791"/>
            <a:ext cx="3442018" cy="258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47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Fitting a MLR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47E0D8-41E2-7EFF-9CFA-EDFBA22FC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11" y="2505062"/>
            <a:ext cx="5794926" cy="3987813"/>
          </a:xfrm>
          <a:prstGeom prst="rect">
            <a:avLst/>
          </a:prstGeom>
        </p:spPr>
      </p:pic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5FF2AACF-F3BA-3E50-942C-641E6D52B6BE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Obtaining the estimates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BA4431D-D5CF-7D46-53FB-35CDD76B9F4F}"/>
              </a:ext>
            </a:extLst>
          </p:cNvPr>
          <p:cNvSpPr/>
          <p:nvPr/>
        </p:nvSpPr>
        <p:spPr>
          <a:xfrm>
            <a:off x="4757940" y="4737453"/>
            <a:ext cx="1118753" cy="191386"/>
          </a:xfrm>
          <a:prstGeom prst="rect">
            <a:avLst/>
          </a:prstGeom>
          <a:solidFill>
            <a:schemeClr val="dk1">
              <a:alpha val="31005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C5826B-3EE8-7805-4C1E-36B5355838A8}"/>
              </a:ext>
            </a:extLst>
          </p:cNvPr>
          <p:cNvSpPr/>
          <p:nvPr/>
        </p:nvSpPr>
        <p:spPr>
          <a:xfrm>
            <a:off x="4757939" y="4950352"/>
            <a:ext cx="1118753" cy="191386"/>
          </a:xfrm>
          <a:prstGeom prst="rect">
            <a:avLst/>
          </a:prstGeom>
          <a:solidFill>
            <a:schemeClr val="dk1">
              <a:alpha val="31005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2E8159-9314-41CE-7C78-0183E7FBF89D}"/>
              </a:ext>
            </a:extLst>
          </p:cNvPr>
          <p:cNvSpPr/>
          <p:nvPr/>
        </p:nvSpPr>
        <p:spPr>
          <a:xfrm>
            <a:off x="4977247" y="6249598"/>
            <a:ext cx="1118753" cy="191386"/>
          </a:xfrm>
          <a:prstGeom prst="rect">
            <a:avLst/>
          </a:prstGeom>
          <a:solidFill>
            <a:schemeClr val="dk1">
              <a:alpha val="31005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627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How to Fit a MLR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629B2-D36C-CDE4-E317-6199179D0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53" y="1690688"/>
            <a:ext cx="7400903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91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Order of Model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6FB641-171B-2ADD-1190-CCB379703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088" y="2449036"/>
            <a:ext cx="2603500" cy="469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85BF2FF-690C-F113-3122-8696D72F4097}"/>
              </a:ext>
            </a:extLst>
          </p:cNvPr>
          <p:cNvSpPr/>
          <p:nvPr/>
        </p:nvSpPr>
        <p:spPr>
          <a:xfrm>
            <a:off x="2760811" y="2508303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194008-5383-7A7B-A64A-B7A8AE063489}"/>
              </a:ext>
            </a:extLst>
          </p:cNvPr>
          <p:cNvSpPr txBox="1"/>
          <p:nvPr/>
        </p:nvSpPr>
        <p:spPr>
          <a:xfrm>
            <a:off x="4400267" y="2525362"/>
            <a:ext cx="4582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b="1" baseline="30000" dirty="0">
                <a:solidFill>
                  <a:srgbClr val="FF0000"/>
                </a:solidFill>
              </a:rPr>
              <a:t>nd</a:t>
            </a:r>
            <a:r>
              <a:rPr lang="en-US" b="1" dirty="0">
                <a:solidFill>
                  <a:srgbClr val="FF0000"/>
                </a:solidFill>
              </a:rPr>
              <a:t> order model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FB684-6882-05AD-FF58-A54BEFCAB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88" y="3264951"/>
            <a:ext cx="3251200" cy="3937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BC93AC-F84D-0B91-99F2-ABFF4A0C4774}"/>
              </a:ext>
            </a:extLst>
          </p:cNvPr>
          <p:cNvSpPr/>
          <p:nvPr/>
        </p:nvSpPr>
        <p:spPr>
          <a:xfrm>
            <a:off x="3440262" y="3262927"/>
            <a:ext cx="259780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2545B2-8BE4-6A01-F2A5-F141197E86D9}"/>
              </a:ext>
            </a:extLst>
          </p:cNvPr>
          <p:cNvSpPr txBox="1"/>
          <p:nvPr/>
        </p:nvSpPr>
        <p:spPr>
          <a:xfrm>
            <a:off x="4400267" y="3253944"/>
            <a:ext cx="4582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</a:t>
            </a:r>
            <a:r>
              <a:rPr lang="en-US" b="1" baseline="30000" dirty="0">
                <a:solidFill>
                  <a:srgbClr val="FF0000"/>
                </a:solidFill>
              </a:rPr>
              <a:t>rd</a:t>
            </a:r>
            <a:r>
              <a:rPr lang="en-US" b="1" dirty="0">
                <a:solidFill>
                  <a:srgbClr val="FF0000"/>
                </a:solidFill>
              </a:rPr>
              <a:t> order model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FF54B5-AF1F-2B19-81DD-2EA4F8735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059" y="4621649"/>
            <a:ext cx="3289300" cy="393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46C3640-9326-6974-B227-AAC77B6134DE}"/>
              </a:ext>
            </a:extLst>
          </p:cNvPr>
          <p:cNvSpPr txBox="1"/>
          <p:nvPr/>
        </p:nvSpPr>
        <p:spPr>
          <a:xfrm>
            <a:off x="4411522" y="4610642"/>
            <a:ext cx="4582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b="1" baseline="30000" dirty="0">
                <a:solidFill>
                  <a:srgbClr val="FF0000"/>
                </a:solidFill>
              </a:rPr>
              <a:t>st</a:t>
            </a:r>
            <a:r>
              <a:rPr lang="en-US" b="1" dirty="0">
                <a:solidFill>
                  <a:srgbClr val="FF0000"/>
                </a:solidFill>
              </a:rPr>
              <a:t> order model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79C280-CDD5-46E4-AF46-3056A3CC9115}"/>
                  </a:ext>
                </a:extLst>
              </p:cNvPr>
              <p:cNvSpPr txBox="1"/>
              <p:nvPr/>
            </p:nvSpPr>
            <p:spPr>
              <a:xfrm>
                <a:off x="507178" y="5853712"/>
                <a:ext cx="5026825" cy="280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79C280-CDD5-46E4-AF46-3056A3CC91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78" y="5853712"/>
                <a:ext cx="5026825" cy="280718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202ABCDC-07EB-E094-12F4-283F6A060F9F}"/>
              </a:ext>
            </a:extLst>
          </p:cNvPr>
          <p:cNvSpPr/>
          <p:nvPr/>
        </p:nvSpPr>
        <p:spPr>
          <a:xfrm>
            <a:off x="4190436" y="5800726"/>
            <a:ext cx="493075" cy="333704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4F2C95-FC44-C9A6-287D-DC98B78D32E0}"/>
              </a:ext>
            </a:extLst>
          </p:cNvPr>
          <p:cNvSpPr/>
          <p:nvPr/>
        </p:nvSpPr>
        <p:spPr>
          <a:xfrm>
            <a:off x="3700041" y="5800726"/>
            <a:ext cx="370153" cy="351366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04575-A3B5-522F-B363-831B248676F7}"/>
              </a:ext>
            </a:extLst>
          </p:cNvPr>
          <p:cNvSpPr/>
          <p:nvPr/>
        </p:nvSpPr>
        <p:spPr>
          <a:xfrm>
            <a:off x="2909064" y="5818388"/>
            <a:ext cx="619523" cy="316042"/>
          </a:xfrm>
          <a:prstGeom prst="rect">
            <a:avLst/>
          </a:prstGeom>
          <a:solidFill>
            <a:schemeClr val="tx1">
              <a:alpha val="18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251;p1">
            <a:extLst>
              <a:ext uri="{FF2B5EF4-FFF2-40B4-BE49-F238E27FC236}">
                <a16:creationId xmlns:a16="http://schemas.microsoft.com/office/drawing/2014/main" id="{CADAC58A-4ED4-E515-D491-0FE86E969A5F}"/>
              </a:ext>
            </a:extLst>
          </p:cNvPr>
          <p:cNvSpPr txBox="1">
            <a:spLocks/>
          </p:cNvSpPr>
          <p:nvPr/>
        </p:nvSpPr>
        <p:spPr>
          <a:xfrm>
            <a:off x="871653" y="16746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Highest Exponent of any Predictor Variable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Model With no Higher-Order Terms is a First-Order Model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Higher-Order Terms</a:t>
            </a:r>
          </a:p>
        </p:txBody>
      </p:sp>
    </p:spTree>
    <p:extLst>
      <p:ext uri="{BB962C8B-B14F-4D97-AF65-F5344CB8AC3E}">
        <p14:creationId xmlns:p14="http://schemas.microsoft.com/office/powerpoint/2010/main" val="994255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263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Introduction to MLR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11179-9CC7-D818-6F2D-7F3C824B2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333" y="4332933"/>
            <a:ext cx="2339334" cy="19802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Population Model</a:t>
            </a:r>
            <a:endParaRPr dirty="0"/>
          </a:p>
        </p:txBody>
      </p:sp>
      <p:pic>
        <p:nvPicPr>
          <p:cNvPr id="8" name="Picture 7" descr="eq_04_p167">
            <a:extLst>
              <a:ext uri="{FF2B5EF4-FFF2-40B4-BE49-F238E27FC236}">
                <a16:creationId xmlns:a16="http://schemas.microsoft.com/office/drawing/2014/main" id="{2DFE3566-49E3-C50E-491F-3CDC6662A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02" y="1690688"/>
            <a:ext cx="10104642" cy="3936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557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Population Model</a:t>
            </a:r>
            <a:endParaRPr dirty="0"/>
          </a:p>
        </p:txBody>
      </p: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9452223C-E4CF-0755-BD23-E772A891A1CF}"/>
              </a:ext>
            </a:extLst>
          </p:cNvPr>
          <p:cNvGrpSpPr/>
          <p:nvPr/>
        </p:nvGrpSpPr>
        <p:grpSpPr>
          <a:xfrm>
            <a:off x="680225" y="2851319"/>
            <a:ext cx="9094642" cy="3637562"/>
            <a:chOff x="0" y="2496532"/>
            <a:chExt cx="9094642" cy="3637562"/>
          </a:xfrm>
        </p:grpSpPr>
        <p:pic>
          <p:nvPicPr>
            <p:cNvPr id="205" name="Picture 2" descr="Jan Vanhove :: Before worrying about model assumptions, think about model  relevance">
              <a:extLst>
                <a:ext uri="{FF2B5EF4-FFF2-40B4-BE49-F238E27FC236}">
                  <a16:creationId xmlns:a16="http://schemas.microsoft.com/office/drawing/2014/main" id="{8D48C7A0-96D9-1B0F-4610-21CB0F039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172256"/>
              <a:ext cx="4442758" cy="29618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EF2D2D68-90A6-91E6-42E1-4D857BB187DE}"/>
                </a:ext>
              </a:extLst>
            </p:cNvPr>
            <p:cNvGrpSpPr/>
            <p:nvPr/>
          </p:nvGrpSpPr>
          <p:grpSpPr>
            <a:xfrm>
              <a:off x="0" y="2496532"/>
              <a:ext cx="9094642" cy="3637562"/>
              <a:chOff x="49358" y="1702552"/>
              <a:chExt cx="9094642" cy="3637562"/>
            </a:xfrm>
          </p:grpSpPr>
          <p:sp>
            <p:nvSpPr>
              <p:cNvPr id="207" name="TextBox 206">
                <a:extLst>
                  <a:ext uri="{FF2B5EF4-FFF2-40B4-BE49-F238E27FC236}">
                    <a16:creationId xmlns:a16="http://schemas.microsoft.com/office/drawing/2014/main" id="{C76922E1-25F7-E789-B618-0C6EC090A813}"/>
                  </a:ext>
                </a:extLst>
              </p:cNvPr>
              <p:cNvSpPr txBox="1"/>
              <p:nvPr/>
            </p:nvSpPr>
            <p:spPr>
              <a:xfrm>
                <a:off x="1506019" y="1916677"/>
                <a:ext cx="1430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10000"/>
                      </a:schemeClr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1 predictor</a:t>
                </a:r>
              </a:p>
            </p:txBody>
          </p:sp>
          <p:pic>
            <p:nvPicPr>
              <p:cNvPr id="208" name="Picture 2" descr="scatterplot3d: regression plane with residuals - Stack Overflow">
                <a:extLst>
                  <a:ext uri="{FF2B5EF4-FFF2-40B4-BE49-F238E27FC236}">
                    <a16:creationId xmlns:a16="http://schemas.microsoft.com/office/drawing/2014/main" id="{AA8A3649-DD68-37F4-88C2-FCAB449B30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0139" y="1702552"/>
                <a:ext cx="4603861" cy="34528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A0103EF2-CC6F-8CB9-80E1-F05B2DEF055A}"/>
                  </a:ext>
                </a:extLst>
              </p:cNvPr>
              <p:cNvSpPr/>
              <p:nvPr/>
            </p:nvSpPr>
            <p:spPr>
              <a:xfrm>
                <a:off x="5817476" y="1702552"/>
                <a:ext cx="2248613" cy="398791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0" name="TextBox 209">
                <a:extLst>
                  <a:ext uri="{FF2B5EF4-FFF2-40B4-BE49-F238E27FC236}">
                    <a16:creationId xmlns:a16="http://schemas.microsoft.com/office/drawing/2014/main" id="{FD9E92A9-8346-7548-4D04-53B49E9FC19A}"/>
                  </a:ext>
                </a:extLst>
              </p:cNvPr>
              <p:cNvSpPr txBox="1"/>
              <p:nvPr/>
            </p:nvSpPr>
            <p:spPr>
              <a:xfrm>
                <a:off x="6126709" y="1902664"/>
                <a:ext cx="14307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lumMod val="10000"/>
                      </a:schemeClr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2 predictors</a:t>
                </a: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B6CA494B-DEEB-BC8A-19AE-A81829165406}"/>
                  </a:ext>
                </a:extLst>
              </p:cNvPr>
              <p:cNvSpPr/>
              <p:nvPr/>
            </p:nvSpPr>
            <p:spPr>
              <a:xfrm>
                <a:off x="1890502" y="4941323"/>
                <a:ext cx="1046237" cy="398791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x</a:t>
                </a:r>
              </a:p>
            </p:txBody>
          </p:sp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D367A9EB-ECA2-7A8C-BB41-97B57C72B925}"/>
                  </a:ext>
                </a:extLst>
              </p:cNvPr>
              <p:cNvSpPr/>
              <p:nvPr/>
            </p:nvSpPr>
            <p:spPr>
              <a:xfrm>
                <a:off x="49358" y="3200276"/>
                <a:ext cx="251977" cy="706706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9D3F4D88-8388-49D8-E0E4-514D2C276F75}"/>
                  </a:ext>
                </a:extLst>
              </p:cNvPr>
              <p:cNvSpPr/>
              <p:nvPr/>
            </p:nvSpPr>
            <p:spPr>
              <a:xfrm>
                <a:off x="4264856" y="3447866"/>
                <a:ext cx="566917" cy="398791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CA4DBD72-7F23-916F-7A88-3E553F283D74}"/>
                  </a:ext>
                </a:extLst>
              </p:cNvPr>
              <p:cNvSpPr/>
              <p:nvPr/>
            </p:nvSpPr>
            <p:spPr>
              <a:xfrm>
                <a:off x="5626976" y="4756658"/>
                <a:ext cx="2248613" cy="398791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C091A0F7-705C-5EA6-6419-936CF90D0A90}"/>
                  </a:ext>
                </a:extLst>
              </p:cNvPr>
              <p:cNvSpPr/>
              <p:nvPr/>
            </p:nvSpPr>
            <p:spPr>
              <a:xfrm>
                <a:off x="8894618" y="3787704"/>
                <a:ext cx="238275" cy="398791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E0BA1F77-7F1A-B30C-80D7-50BB8039B90D}"/>
                  </a:ext>
                </a:extLst>
              </p:cNvPr>
              <p:cNvSpPr txBox="1"/>
              <p:nvPr/>
            </p:nvSpPr>
            <p:spPr>
              <a:xfrm>
                <a:off x="54551" y="3277929"/>
                <a:ext cx="4935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y</a:t>
                </a:r>
              </a:p>
            </p:txBody>
          </p:sp>
          <p:sp>
            <p:nvSpPr>
              <p:cNvPr id="217" name="TextBox 216">
                <a:extLst>
                  <a:ext uri="{FF2B5EF4-FFF2-40B4-BE49-F238E27FC236}">
                    <a16:creationId xmlns:a16="http://schemas.microsoft.com/office/drawing/2014/main" id="{820FC2A8-3D6A-D95A-4177-0363A0B1D7A5}"/>
                  </a:ext>
                </a:extLst>
              </p:cNvPr>
              <p:cNvSpPr txBox="1"/>
              <p:nvPr/>
            </p:nvSpPr>
            <p:spPr>
              <a:xfrm>
                <a:off x="6333260" y="4942040"/>
                <a:ext cx="5860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x</a:t>
                </a:r>
                <a:r>
                  <a: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1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  <p:sp>
            <p:nvSpPr>
              <p:cNvPr id="218" name="TextBox 217">
                <a:extLst>
                  <a:ext uri="{FF2B5EF4-FFF2-40B4-BE49-F238E27FC236}">
                    <a16:creationId xmlns:a16="http://schemas.microsoft.com/office/drawing/2014/main" id="{D103928B-EE02-76CA-9B83-B67AD4993D79}"/>
                  </a:ext>
                </a:extLst>
              </p:cNvPr>
              <p:cNvSpPr txBox="1"/>
              <p:nvPr/>
            </p:nvSpPr>
            <p:spPr>
              <a:xfrm>
                <a:off x="8216755" y="4299313"/>
                <a:ext cx="5860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x</a:t>
                </a:r>
                <a:r>
                  <a:rPr kumimoji="0" lang="en-US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2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  <p:sp>
            <p:nvSpPr>
              <p:cNvPr id="219" name="TextBox 218">
                <a:extLst>
                  <a:ext uri="{FF2B5EF4-FFF2-40B4-BE49-F238E27FC236}">
                    <a16:creationId xmlns:a16="http://schemas.microsoft.com/office/drawing/2014/main" id="{FFA7BFDD-70CB-10BB-56FA-720B584D6DEB}"/>
                  </a:ext>
                </a:extLst>
              </p:cNvPr>
              <p:cNvSpPr txBox="1"/>
              <p:nvPr/>
            </p:nvSpPr>
            <p:spPr>
              <a:xfrm>
                <a:off x="4548314" y="3277929"/>
                <a:ext cx="4935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Calibri" pitchFamily="34" charset="0"/>
                    <a:ea typeface="MS PGothic" pitchFamily="34" charset="-128"/>
                    <a:cs typeface="+mn-cs"/>
                  </a:rPr>
                  <a:t>y</a:t>
                </a:r>
              </a:p>
            </p:txBody>
          </p:sp>
        </p:grpSp>
      </p:grpSp>
      <p:pic>
        <p:nvPicPr>
          <p:cNvPr id="221" name="Picture 220">
            <a:extLst>
              <a:ext uri="{FF2B5EF4-FFF2-40B4-BE49-F238E27FC236}">
                <a16:creationId xmlns:a16="http://schemas.microsoft.com/office/drawing/2014/main" id="{650B3699-A6DE-5FDC-3EAE-7BAC90E88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2983" y="1711543"/>
            <a:ext cx="4603861" cy="116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74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Formulation of MLR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use the compact notation to denote MLR. 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9C3DC250-BDCC-1931-A7AA-E327E8CD1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5737"/>
            <a:ext cx="2583915" cy="861305"/>
          </a:xfrm>
          <a:prstGeom prst="rect">
            <a:avLst/>
          </a:prstGeom>
        </p:spPr>
      </p:pic>
      <p:pic>
        <p:nvPicPr>
          <p:cNvPr id="36" name="Picture 2" descr="scatterplot3d: regression plane with residuals - Stack Overflow">
            <a:extLst>
              <a:ext uri="{FF2B5EF4-FFF2-40B4-BE49-F238E27FC236}">
                <a16:creationId xmlns:a16="http://schemas.microsoft.com/office/drawing/2014/main" id="{85FDE96E-22D6-20D0-8046-81C88A127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5"/>
          <a:stretch/>
        </p:blipFill>
        <p:spPr bwMode="auto">
          <a:xfrm>
            <a:off x="7248505" y="2957688"/>
            <a:ext cx="4603861" cy="29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959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Formulation of MLR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We use the compact notation to denote MLR. 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i="1" smtClean="0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solidFill>
                                  <a:schemeClr val="bg1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chemeClr val="bg1">
                                      <a:lumMod val="1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bg1">
                                          <a:lumMod val="1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>
                  <a:solidFill>
                    <a:schemeClr val="bg1">
                      <a:lumMod val="10000"/>
                    </a:schemeClr>
                  </a:solidFill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9C3DC250-BDCC-1931-A7AA-E327E8CD1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355737"/>
            <a:ext cx="2583915" cy="86130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9ED5B7F-8982-B039-8A2E-54F152265617}"/>
              </a:ext>
            </a:extLst>
          </p:cNvPr>
          <p:cNvGrpSpPr/>
          <p:nvPr/>
        </p:nvGrpSpPr>
        <p:grpSpPr>
          <a:xfrm>
            <a:off x="6742289" y="2521653"/>
            <a:ext cx="5000445" cy="3750333"/>
            <a:chOff x="838200" y="2673352"/>
            <a:chExt cx="5000445" cy="375033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2B9FD4-21B4-C8D8-D75A-000141870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200" y="2673352"/>
              <a:ext cx="5000445" cy="3750333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CB62F6-C8DB-1C7F-3D77-F8B075A786F1}"/>
                </a:ext>
              </a:extLst>
            </p:cNvPr>
            <p:cNvSpPr/>
            <p:nvPr/>
          </p:nvSpPr>
          <p:spPr>
            <a:xfrm>
              <a:off x="2144110" y="5903282"/>
              <a:ext cx="252249" cy="36870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7B325D-F6C4-E64C-9491-2A3E3D7B4CC0}"/>
                </a:ext>
              </a:extLst>
            </p:cNvPr>
            <p:cNvSpPr/>
            <p:nvPr/>
          </p:nvSpPr>
          <p:spPr>
            <a:xfrm>
              <a:off x="4050936" y="5988046"/>
              <a:ext cx="252249" cy="36870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4F596A-D437-C5A4-138F-210363A335D5}"/>
                </a:ext>
              </a:extLst>
            </p:cNvPr>
            <p:cNvSpPr/>
            <p:nvPr/>
          </p:nvSpPr>
          <p:spPr>
            <a:xfrm>
              <a:off x="897932" y="4127723"/>
              <a:ext cx="296480" cy="60514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8A1120-987B-E84E-F996-804E9EBCED39}"/>
                  </a:ext>
                </a:extLst>
              </p:cNvPr>
              <p:cNvSpPr txBox="1"/>
              <p:nvPr/>
            </p:nvSpPr>
            <p:spPr>
              <a:xfrm>
                <a:off x="7658952" y="6017066"/>
                <a:ext cx="3900870" cy="5463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acc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⊤</m:t>
                                  </m:r>
                                </m:sup>
                              </m:sSup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8A1120-987B-E84E-F996-804E9EBCE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952" y="6017066"/>
                <a:ext cx="3900870" cy="546368"/>
              </a:xfrm>
              <a:prstGeom prst="rect">
                <a:avLst/>
              </a:prstGeom>
              <a:blipFill>
                <a:blip r:embed="rId6"/>
                <a:stretch>
                  <a:fillRect l="-1618" t="-6818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B6A02C-282E-E760-ABB9-CE813679089D}"/>
              </a:ext>
            </a:extLst>
          </p:cNvPr>
          <p:cNvCxnSpPr/>
          <p:nvPr/>
        </p:nvCxnSpPr>
        <p:spPr>
          <a:xfrm flipV="1">
            <a:off x="7890933" y="5057422"/>
            <a:ext cx="1298223" cy="959644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326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Formulation on MLR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formulation does not change for higher dimensions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49FEAF-1446-31F1-C204-AD8164C5E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242598"/>
            <a:ext cx="8674650" cy="29144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3F9264-4696-8749-6901-C0577FAB2804}"/>
                  </a:ext>
                </a:extLst>
              </p:cNvPr>
              <p:cNvSpPr txBox="1"/>
              <p:nvPr/>
            </p:nvSpPr>
            <p:spPr>
              <a:xfrm>
                <a:off x="1303971" y="2599093"/>
                <a:ext cx="94198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3F9264-4696-8749-6901-C0577FAB2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971" y="2599093"/>
                <a:ext cx="941989" cy="492443"/>
              </a:xfrm>
              <a:prstGeom prst="rect">
                <a:avLst/>
              </a:prstGeom>
              <a:blipFill>
                <a:blip r:embed="rId4"/>
                <a:stretch>
                  <a:fillRect l="-9333" r="-4000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EF09A7-BFCC-E20E-0D84-3ED12F04DD82}"/>
                  </a:ext>
                </a:extLst>
              </p:cNvPr>
              <p:cNvSpPr txBox="1"/>
              <p:nvPr/>
            </p:nvSpPr>
            <p:spPr>
              <a:xfrm>
                <a:off x="3682691" y="2649265"/>
                <a:ext cx="1652119" cy="5398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×(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EF09A7-BFCC-E20E-0D84-3ED12F04DD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691" y="2649265"/>
                <a:ext cx="1652119" cy="539828"/>
              </a:xfrm>
              <a:prstGeom prst="rect">
                <a:avLst/>
              </a:prstGeom>
              <a:blipFill>
                <a:blip r:embed="rId5"/>
                <a:stretch>
                  <a:fillRect l="-3788" r="-303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17AF2E-7C6F-AD97-BDAD-A930614F504C}"/>
                  </a:ext>
                </a:extLst>
              </p:cNvPr>
              <p:cNvSpPr txBox="1"/>
              <p:nvPr/>
            </p:nvSpPr>
            <p:spPr>
              <a:xfrm>
                <a:off x="6473871" y="2599093"/>
                <a:ext cx="98366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17AF2E-7C6F-AD97-BDAD-A930614F5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871" y="2599093"/>
                <a:ext cx="983666" cy="492443"/>
              </a:xfrm>
              <a:prstGeom prst="rect">
                <a:avLst/>
              </a:prstGeom>
              <a:blipFill>
                <a:blip r:embed="rId6"/>
                <a:stretch>
                  <a:fillRect l="-12658" r="-1266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356EBD-3265-A42D-3A3D-BFAA3238E26A}"/>
                  </a:ext>
                </a:extLst>
              </p:cNvPr>
              <p:cNvSpPr txBox="1"/>
              <p:nvPr/>
            </p:nvSpPr>
            <p:spPr>
              <a:xfrm>
                <a:off x="8388394" y="2599092"/>
                <a:ext cx="90031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𝝐</m:t>
                          </m:r>
                        </m:e>
                        <m:sub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2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356EBD-3265-A42D-3A3D-BFAA3238E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394" y="2599092"/>
                <a:ext cx="900310" cy="492443"/>
              </a:xfrm>
              <a:prstGeom prst="rect">
                <a:avLst/>
              </a:prstGeom>
              <a:blipFill>
                <a:blip r:embed="rId7"/>
                <a:stretch>
                  <a:fillRect l="-5556" r="-2778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032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786923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Extracting the X Matrix (Design Matrix) and y vector </a:t>
            </a:r>
          </a:p>
        </p:txBody>
      </p:sp>
      <p:pic>
        <p:nvPicPr>
          <p:cNvPr id="3" name="Picture" descr="Data set 1">
            <a:extLst>
              <a:ext uri="{FF2B5EF4-FFF2-40B4-BE49-F238E27FC236}">
                <a16:creationId xmlns:a16="http://schemas.microsoft.com/office/drawing/2014/main" id="{86887BE5-6249-222C-E774-5CF3C0C986E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940411" y="2670159"/>
            <a:ext cx="3722977" cy="2778732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271AF3-10D1-C211-7E52-264892FB6081}"/>
                  </a:ext>
                </a:extLst>
              </p:cNvPr>
              <p:cNvSpPr txBox="1"/>
              <p:nvPr/>
            </p:nvSpPr>
            <p:spPr>
              <a:xfrm>
                <a:off x="1328203" y="5898415"/>
                <a:ext cx="33823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271AF3-10D1-C211-7E52-264892FB6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8203" y="5898415"/>
                <a:ext cx="338234" cy="492443"/>
              </a:xfrm>
              <a:prstGeom prst="rect">
                <a:avLst/>
              </a:prstGeom>
              <a:blipFill>
                <a:blip r:embed="rId4"/>
                <a:stretch>
                  <a:fillRect l="-28571" r="-28571" b="-2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72436F-D8FD-BE2A-9256-4B0800C798F3}"/>
                  </a:ext>
                </a:extLst>
              </p:cNvPr>
              <p:cNvSpPr txBox="1"/>
              <p:nvPr/>
            </p:nvSpPr>
            <p:spPr>
              <a:xfrm>
                <a:off x="3265561" y="5919198"/>
                <a:ext cx="37670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latin typeface="Cambria Math" panose="02040503050406030204" pitchFamily="18" charset="0"/>
                        </a:rPr>
                        <m:t>𝑿</m:t>
                      </m:r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72436F-D8FD-BE2A-9256-4B0800C79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561" y="5919198"/>
                <a:ext cx="376706" cy="492443"/>
              </a:xfrm>
              <a:prstGeom prst="rect">
                <a:avLst/>
              </a:prstGeom>
              <a:blipFill>
                <a:blip r:embed="rId5"/>
                <a:stretch>
                  <a:fillRect l="-23333" r="-23333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3F072E26-6999-DA80-6B86-785619FB7A19}"/>
              </a:ext>
            </a:extLst>
          </p:cNvPr>
          <p:cNvSpPr/>
          <p:nvPr/>
        </p:nvSpPr>
        <p:spPr>
          <a:xfrm rot="16200000">
            <a:off x="3266877" y="4519970"/>
            <a:ext cx="374073" cy="22319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268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X Matrix (Design Matrix)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786923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LR a column of 1s is added to the X Matrix to estimate the y-intercept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5C5EB8-DA93-540F-532F-A5CA2B630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194" y="3003481"/>
            <a:ext cx="3796313" cy="1865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0AA1156-FF1A-A54E-7482-6539B592A930}"/>
              </a:ext>
            </a:extLst>
          </p:cNvPr>
          <p:cNvSpPr/>
          <p:nvPr/>
        </p:nvSpPr>
        <p:spPr>
          <a:xfrm>
            <a:off x="967875" y="3713203"/>
            <a:ext cx="19929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DESIGN MATRIX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56EBDD29-FDDD-286D-8E1F-4D07BF482F73}"/>
              </a:ext>
            </a:extLst>
          </p:cNvPr>
          <p:cNvSpPr/>
          <p:nvPr/>
        </p:nvSpPr>
        <p:spPr>
          <a:xfrm rot="5400000">
            <a:off x="5578358" y="4259381"/>
            <a:ext cx="341376" cy="156057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0CC4F2-CB6D-FAEE-C445-C15D02DDFA6C}"/>
              </a:ext>
            </a:extLst>
          </p:cNvPr>
          <p:cNvSpPr/>
          <p:nvPr/>
        </p:nvSpPr>
        <p:spPr>
          <a:xfrm>
            <a:off x="5040350" y="5243299"/>
            <a:ext cx="221887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Independent</a:t>
            </a:r>
          </a:p>
          <a:p>
            <a:r>
              <a:rPr lang="en-US" dirty="0"/>
              <a:t>(with no singularities)</a:t>
            </a:r>
          </a:p>
        </p:txBody>
      </p:sp>
    </p:spTree>
    <p:extLst>
      <p:ext uri="{BB962C8B-B14F-4D97-AF65-F5344CB8AC3E}">
        <p14:creationId xmlns:p14="http://schemas.microsoft.com/office/powerpoint/2010/main" val="9078169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12937</TotalTime>
  <Words>430</Words>
  <Application>Microsoft Macintosh PowerPoint</Application>
  <PresentationFormat>Widescreen</PresentationFormat>
  <Paragraphs>104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Roboto Slab</vt:lpstr>
      <vt:lpstr>Lato Light</vt:lpstr>
      <vt:lpstr>Cambria</vt:lpstr>
      <vt:lpstr>Arial</vt:lpstr>
      <vt:lpstr>Calibri</vt:lpstr>
      <vt:lpstr>Lato</vt:lpstr>
      <vt:lpstr>Cambria Math</vt:lpstr>
      <vt:lpstr>Wingdings</vt:lpstr>
      <vt:lpstr>Office Theme</vt:lpstr>
      <vt:lpstr>Module 1</vt:lpstr>
      <vt:lpstr>Introduction to MLR</vt:lpstr>
      <vt:lpstr>Population Model</vt:lpstr>
      <vt:lpstr>Population Model</vt:lpstr>
      <vt:lpstr>Matrix Formulation of MLR</vt:lpstr>
      <vt:lpstr>Matrix Formulation of MLR</vt:lpstr>
      <vt:lpstr>Matrix Formulation on MLR</vt:lpstr>
      <vt:lpstr>Example </vt:lpstr>
      <vt:lpstr>The X Matrix (Design Matrix) </vt:lpstr>
      <vt:lpstr>The X Matrix (Design Matrix) </vt:lpstr>
      <vt:lpstr>The Method of Least Squares</vt:lpstr>
      <vt:lpstr>Linearity</vt:lpstr>
      <vt:lpstr>Assumptions for Inference in MLR</vt:lpstr>
      <vt:lpstr>Fitting a MLR</vt:lpstr>
      <vt:lpstr>How to Fit a MLR</vt:lpstr>
      <vt:lpstr>Order of Model</vt:lpstr>
      <vt:lpstr>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221</cp:revision>
  <dcterms:modified xsi:type="dcterms:W3CDTF">2024-06-18T16:29:58Z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